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-798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9B12AE-7000-477D-A8EE-3AA1C401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6EEC7B6-5BA6-45ED-9A50-28E5B9384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4A2383-EF71-4F94-86FA-E68F38DB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453FF7-0751-4A81-A591-3B885A1F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228073-85D0-46B3-9B0C-5D24360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CCFB706-9B9F-4680-927D-49E592CAA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0329E2-57E5-465F-81FE-113F9842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B9802C6-E930-478A-9210-0EB3D339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8171282-0414-4403-9279-AADA9FA4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EC54AB0-73A5-4DC5-B4E4-04529498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0A8B4F7-2E8B-4462-88CB-DFBC45B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94DC2DD-D173-473E-BBE6-14F8D758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4055B1-90AD-4867-AF4C-DEC52434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D7A050-A343-4B19-B5B6-32D0A481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00F0BE-A45E-4FB9-835D-39BA912B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2D1A11-1971-4C6C-96DB-F514565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2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2F509A-58BA-4342-97E8-D1583460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54415E-949D-4ECD-B5DF-243A9AC9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359E9A-50C4-4E72-A358-C41B4F7D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8A26A0-F4C6-4B6E-8BFF-3C1A6905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85B755-85AB-4AE8-851A-A4836ED1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6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892B09-03CB-4D9F-915E-EC61CB6B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71BA5CE-13E4-436E-8C70-3A19084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90ED91-C401-4EAF-AB98-6BEC3A6D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6C754B-3C16-4F86-A66B-0AF9005C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09A78D-9FEB-4300-9491-C3328524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1AA359-14E7-4512-A4CE-8D765B74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6C8547-32FF-4AAF-A37A-B8E073AF6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FBA374D-4752-466A-8496-EAFBF623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E33B2C-87A6-44EF-853D-0770B44C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9BEAD77-1DDE-4EB9-A6DC-BCA84A1D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219EDF0-9120-45EB-8ED6-9A75D36A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0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DEE5F9-9555-4082-BFF4-41EBDEC4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534190-5FF9-4C89-B885-406F7D7C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4BA749D-A26D-4045-9387-9F9A3DE9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F296C4F-0E0E-40CC-8F93-5BD02C724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C701A39-B16E-46B5-A3B6-354F8CCFD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3F35F66-29B5-4851-8339-7B406052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41574F3-1437-4004-B96F-EFB0A1F7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DBDC8EB-4D33-42AC-A3F0-3430591B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1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93CA7D-E3CA-49F5-A82D-5F0050B3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09C63AA-8077-4659-B376-FF6A906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AF879F3-4CE0-48FD-B714-99F14A5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0E4F737-5761-45C9-B449-E8F896E1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0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31E306E-F45A-48DB-AE0E-AE72C8EA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4C9CED0-D4DF-40C5-AD93-7E21E953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5850637-37DE-41BA-A49D-CA650E73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5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72FC2D-C570-4897-80BD-86F90896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2632AB-3144-418A-A40E-9D7F680D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0FAF30D-0E26-4B42-8956-5B871D84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CFA3A0-BA0F-4734-93C1-ABF25A45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7900FA-CBDC-4553-A7DE-F136EE0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8BD46B-DA76-4099-90C3-47FAC281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7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625BB7-BE9D-4786-A186-A0BC5AC1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62B69A8-9639-40BF-B55A-E153AED8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6A3349D-BEBD-4E70-B2F3-90543768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FA31BF5-76B5-4864-B133-F18314AD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43DDBBF-738C-480E-BBC2-70C28569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1D84061-0517-4DE2-AD50-AF6F913E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9B5EDA-2202-461B-A37C-11ACA5FE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CF8F33-5F7E-4387-8046-C106E0C1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446652-729C-4168-9AD3-D521DDEF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F056-0CF0-438A-9E74-F05293962A0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0191AF-5222-43A8-B400-DBFF5B0EE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36BC74-AC47-466C-B2D5-2E916212B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F28E6D4-D02D-402D-B9E3-14B09CB6D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/>
          <a:stretch/>
        </p:blipFill>
        <p:spPr>
          <a:xfrm>
            <a:off x="2309" y="0"/>
            <a:ext cx="8072582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65C1043-AB47-4EEC-AB00-80F08B1FE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8074891" y="0"/>
            <a:ext cx="1507837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33734ED-16EE-4284-9EC8-7DD538B9A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>
            <a:off x="9582728" y="0"/>
            <a:ext cx="1507837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6EE03B1-C042-44B0-AF5E-B003C2DBF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11090565" y="0"/>
            <a:ext cx="1099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2206" y="1926334"/>
            <a:ext cx="7204841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Систематизація документів та їхнє збереження </a:t>
            </a:r>
          </a:p>
          <a:p>
            <a:pPr algn="ctr">
              <a:buFontTx/>
              <a:buNone/>
            </a:pPr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(номенклатура справ</a:t>
            </a:r>
            <a:r>
              <a:rPr lang="ru-RU" b="1" dirty="0" smtClean="0">
                <a:latin typeface="Bookman Old Style" pitchFamily="18" charset="0"/>
              </a:rPr>
              <a:t>)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1145" y="4878229"/>
            <a:ext cx="1479550" cy="1643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9" y="0"/>
            <a:ext cx="22367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26280" y="285047"/>
            <a:ext cx="6096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Онлайн-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молодого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майстра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Сузір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я»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вихователів-методистів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ЗДО ВМТГ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2023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12.00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7096" y="5699760"/>
            <a:ext cx="893404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Спікер – консультант  КУ “ЦПРПП ВМР”  Лариса Бондарчук </a:t>
            </a:r>
          </a:p>
        </p:txBody>
      </p:sp>
    </p:spTree>
    <p:extLst>
      <p:ext uri="{BB962C8B-B14F-4D97-AF65-F5344CB8AC3E}">
        <p14:creationId xmlns:p14="http://schemas.microsoft.com/office/powerpoint/2010/main" val="232616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5240" y="1633838"/>
            <a:ext cx="74397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rgbClr val="002060"/>
                </a:solidFill>
                <a:latin typeface="Bookman Old Style" pitchFamily="18" charset="0"/>
              </a:rPr>
              <a:t>Номенклатура справ – це обов </a:t>
            </a:r>
            <a:r>
              <a:rPr lang="uk-UA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҆</a:t>
            </a:r>
            <a:r>
              <a:rPr lang="uk-UA" sz="2800" b="1" dirty="0" smtClean="0">
                <a:solidFill>
                  <a:srgbClr val="002060"/>
                </a:solidFill>
                <a:latin typeface="Bookman Old Style" pitchFamily="18" charset="0"/>
              </a:rPr>
              <a:t>язковий для кожної юридичної особи систематизований перелік назв справ, що формується у діловодстві, із зазначенням строків зберігання справ </a:t>
            </a:r>
          </a:p>
          <a:p>
            <a:pPr lvl="0" algn="ctr"/>
            <a:r>
              <a:rPr lang="uk-UA" sz="2400" b="1" dirty="0" smtClean="0">
                <a:solidFill>
                  <a:srgbClr val="002060"/>
                </a:solidFill>
                <a:latin typeface="Bookman Old Style" pitchFamily="18" charset="0"/>
              </a:rPr>
              <a:t>(ст.1 Закону </a:t>
            </a:r>
            <a:r>
              <a:rPr lang="uk-UA" sz="2800" b="1" dirty="0" smtClean="0">
                <a:solidFill>
                  <a:srgbClr val="002060"/>
                </a:solidFill>
                <a:latin typeface="Bookman Old Style" pitchFamily="18" charset="0"/>
              </a:rPr>
              <a:t>України</a:t>
            </a:r>
            <a:r>
              <a:rPr lang="uk-UA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“Про</a:t>
            </a:r>
            <a:r>
              <a:rPr lang="uk-UA" sz="2400" b="1" dirty="0" smtClean="0">
                <a:solidFill>
                  <a:srgbClr val="002060"/>
                </a:solidFill>
                <a:latin typeface="Bookman Old Style" pitchFamily="18" charset="0"/>
              </a:rPr>
              <a:t> національний архівний фонд та архівні </a:t>
            </a:r>
            <a:r>
              <a:rPr lang="uk-UA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установи”</a:t>
            </a:r>
            <a:r>
              <a:rPr lang="uk-UA" sz="24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uk-UA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8151" y="2412124"/>
            <a:ext cx="70314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rgbClr val="002060"/>
                </a:solidFill>
                <a:latin typeface="Bookman Old Style" pitchFamily="18" charset="0"/>
              </a:rPr>
              <a:t>Номенклатуру справ складає кожен заклад освіти. </a:t>
            </a:r>
          </a:p>
          <a:p>
            <a:pPr lvl="0" algn="ctr"/>
            <a:endParaRPr lang="uk-UA" sz="2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0" algn="ctr"/>
            <a:r>
              <a:rPr lang="uk-UA" sz="2800" b="1" dirty="0" smtClean="0">
                <a:solidFill>
                  <a:srgbClr val="002060"/>
                </a:solidFill>
                <a:latin typeface="Bookman Old Style" pitchFamily="18" charset="0"/>
              </a:rPr>
              <a:t>Класифікування закріплюють у номенклатурі справ.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5640" y="716280"/>
            <a:ext cx="783336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b="1" dirty="0" smtClean="0">
                <a:solidFill>
                  <a:srgbClr val="002060"/>
                </a:solidFill>
                <a:latin typeface="Bookman Old Style" pitchFamily="18" charset="0"/>
              </a:rPr>
              <a:t>Номенклатура справ:</a:t>
            </a:r>
          </a:p>
          <a:p>
            <a:pPr lvl="0"/>
            <a:r>
              <a:rPr lang="uk-UA" sz="3200" b="1" dirty="0" smtClean="0">
                <a:solidFill>
                  <a:srgbClr val="002060"/>
                </a:solidFill>
                <a:latin typeface="Bookman Old Style" pitchFamily="18" charset="0"/>
              </a:rPr>
              <a:t> - виступає покажчиком індексів документів;</a:t>
            </a:r>
          </a:p>
          <a:p>
            <a:pPr lvl="0"/>
            <a:r>
              <a:rPr lang="uk-UA" sz="3200" b="1" dirty="0" smtClean="0">
                <a:solidFill>
                  <a:srgbClr val="002060"/>
                </a:solidFill>
                <a:latin typeface="Bookman Old Style" pitchFamily="18" charset="0"/>
              </a:rPr>
              <a:t>- визначає принципи розподілу документів та групування їх у справи;</a:t>
            </a:r>
          </a:p>
          <a:p>
            <a:pPr lvl="0"/>
            <a:r>
              <a:rPr lang="uk-UA" sz="3200" b="1" dirty="0" smtClean="0">
                <a:solidFill>
                  <a:srgbClr val="002060"/>
                </a:solidFill>
                <a:latin typeface="Bookman Old Style" pitchFamily="18" charset="0"/>
              </a:rPr>
              <a:t>- використовується як схема побудови довідкової картотеки  відпрацьованих документів;</a:t>
            </a:r>
          </a:p>
          <a:p>
            <a:pPr lvl="0"/>
            <a:r>
              <a:rPr lang="uk-UA" sz="3200" b="1" dirty="0" smtClean="0">
                <a:solidFill>
                  <a:srgbClr val="002060"/>
                </a:solidFill>
                <a:latin typeface="Bookman Old Style" pitchFamily="18" charset="0"/>
              </a:rPr>
              <a:t>- слугує звітним документом структурного архіву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6880" y="381000"/>
            <a:ext cx="9753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rgbClr val="002060"/>
                </a:solidFill>
                <a:latin typeface="Bookman Old Style" pitchFamily="18" charset="0"/>
              </a:rPr>
              <a:t>Нормативні документи щодо розробки номенклатури справ:</a:t>
            </a:r>
          </a:p>
          <a:p>
            <a:pPr lvl="0"/>
            <a:r>
              <a:rPr lang="uk-UA" sz="2400" b="1" dirty="0" smtClean="0">
                <a:solidFill>
                  <a:srgbClr val="002060"/>
                </a:solidFill>
                <a:latin typeface="Bookman Old Style" pitchFamily="18" charset="0"/>
              </a:rPr>
              <a:t>- Правила організації діловодства та архівного зберігання документів у державних органах, органах місцевого самоврядування, на підприємствах, в установах і організаціях, затверджені наказом </a:t>
            </a:r>
            <a:r>
              <a:rPr lang="uk-UA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Мін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҆</a:t>
            </a:r>
            <a:r>
              <a:rPr lang="uk-UA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юсту</a:t>
            </a:r>
            <a:r>
              <a:rPr lang="uk-UA" sz="2400" b="1" dirty="0" smtClean="0">
                <a:solidFill>
                  <a:srgbClr val="002060"/>
                </a:solidFill>
                <a:latin typeface="Bookman Old Style" pitchFamily="18" charset="0"/>
              </a:rPr>
              <a:t> від 18.06.2015     № 1000/5.</a:t>
            </a:r>
          </a:p>
          <a:p>
            <a:pPr lvl="0"/>
            <a:r>
              <a:rPr lang="uk-UA" sz="2400" b="1" dirty="0" smtClean="0">
                <a:solidFill>
                  <a:srgbClr val="002060"/>
                </a:solidFill>
                <a:latin typeface="Bookman Old Style" pitchFamily="18" charset="0"/>
              </a:rPr>
              <a:t>- Примірна інструкція з діловодства у дошкільних навчальних закладах, затверджена наказом МОНмолодьспорту від 01.10.2012          № 1059.</a:t>
            </a:r>
          </a:p>
          <a:p>
            <a:pPr lvl="0"/>
            <a:r>
              <a:rPr lang="uk-UA" sz="2400" b="1" dirty="0" smtClean="0">
                <a:solidFill>
                  <a:srgbClr val="002060"/>
                </a:solidFill>
                <a:latin typeface="Bookman Old Style" pitchFamily="18" charset="0"/>
              </a:rPr>
              <a:t>- Перелік типових документів, що створюються під час діяльності органів державної влади та місцевого самоврядування, інших установ, підприємств та організацій, із зазначенням строків зберігання документів, затвердженим наказом Мін</a:t>
            </a:r>
            <a:r>
              <a:rPr lang="uk-UA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҆</a:t>
            </a:r>
            <a:r>
              <a:rPr lang="uk-UA" sz="2400" b="1" dirty="0" smtClean="0">
                <a:solidFill>
                  <a:srgbClr val="002060"/>
                </a:solidFill>
                <a:latin typeface="Bookman Old Style" pitchFamily="18" charset="0"/>
              </a:rPr>
              <a:t>юсту  від 12.04.2012 №587/5.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6560" y="1036320"/>
            <a:ext cx="784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rgbClr val="002060"/>
                </a:solidFill>
                <a:latin typeface="Bookman Old Style" pitchFamily="18" charset="0"/>
              </a:rPr>
              <a:t>Номенклатура справ – це документ-таблиця, яка містить графи:</a:t>
            </a:r>
          </a:p>
          <a:p>
            <a:pPr lvl="0"/>
            <a:endParaRPr lang="uk-UA" sz="32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0"/>
            <a:r>
              <a:rPr lang="uk-UA" sz="3200" b="1" dirty="0" smtClean="0">
                <a:solidFill>
                  <a:srgbClr val="002060"/>
                </a:solidFill>
                <a:latin typeface="Bookman Old Style" pitchFamily="18" charset="0"/>
              </a:rPr>
              <a:t>- індекс справи;</a:t>
            </a:r>
          </a:p>
          <a:p>
            <a:pPr lvl="0"/>
            <a:r>
              <a:rPr lang="uk-UA" sz="3200" b="1" dirty="0" smtClean="0">
                <a:solidFill>
                  <a:srgbClr val="002060"/>
                </a:solidFill>
                <a:latin typeface="Bookman Old Style" pitchFamily="18" charset="0"/>
              </a:rPr>
              <a:t>- заголовок справи;</a:t>
            </a:r>
          </a:p>
          <a:p>
            <a:pPr lvl="0"/>
            <a:r>
              <a:rPr lang="uk-UA" sz="3200" b="1" dirty="0" smtClean="0">
                <a:solidFill>
                  <a:srgbClr val="002060"/>
                </a:solidFill>
                <a:latin typeface="Bookman Old Style" pitchFamily="18" charset="0"/>
              </a:rPr>
              <a:t>- кількість справ;</a:t>
            </a:r>
          </a:p>
          <a:p>
            <a:pPr lvl="0"/>
            <a:r>
              <a:rPr lang="uk-UA" sz="3200" b="1" dirty="0" smtClean="0">
                <a:solidFill>
                  <a:srgbClr val="002060"/>
                </a:solidFill>
                <a:latin typeface="Bookman Old Style" pitchFamily="18" charset="0"/>
              </a:rPr>
              <a:t>- термін зберігання справи;</a:t>
            </a:r>
          </a:p>
          <a:p>
            <a:pPr lvl="0"/>
            <a:r>
              <a:rPr lang="uk-UA" sz="3200" b="1" dirty="0" smtClean="0">
                <a:solidFill>
                  <a:srgbClr val="002060"/>
                </a:solidFill>
                <a:latin typeface="Bookman Old Style" pitchFamily="18" charset="0"/>
              </a:rPr>
              <a:t>- примітка.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39239" y="281401"/>
          <a:ext cx="10378442" cy="6305784"/>
        </p:xfrm>
        <a:graphic>
          <a:graphicData uri="http://schemas.openxmlformats.org/drawingml/2006/table">
            <a:tbl>
              <a:tblPr/>
              <a:tblGrid>
                <a:gridCol w="899161"/>
                <a:gridCol w="4632960"/>
                <a:gridCol w="502920"/>
                <a:gridCol w="579120"/>
                <a:gridCol w="3764281"/>
              </a:tblGrid>
              <a:tr h="954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02-01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Документи  про проведення атестацій і встановлення кваліфікації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10 р.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Зберігаються в особових справах.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Ті, що не увійшли до особових справ — 5 р.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02-02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Перспективний план підвищення кваліфікації та проведення атестації педагогічних працівників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5 р.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02-03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План роботи закладу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u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3 р.</a:t>
                      </a:r>
                      <a:endParaRPr lang="ru-RU" sz="1600" b="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02-04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Матеріали проведення семінарів, звіти творчих, проблемних груп, конспекти занять; програми святкових заходів, розваг, театральних вистав, матеріали з досвіду роботи, експериментальних досліджень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5 р.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02-05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Документи (доповіді, виступи, звіти тощо) засідань педагогічної ради </a:t>
                      </a:r>
                      <a:r>
                        <a:rPr lang="uk-UA" sz="1600" b="1" u="sng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 закладу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sng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5 р.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02-06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Довідки, доповідні записки про стан освітньої роботи та заходи щодо її вдосконалення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10 р.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02-07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Картотека матеріалів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sng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5 р.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02-08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Книга обліку (посібників, ігрового, дидактичного обладнання тощо)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sng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5 р.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02-09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Інструкції з безпеки життєдіяльності дітей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5р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заміни новими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Bookman Old Style"/>
                          <a:cs typeface="Times New Roman" pitchFamily="18" charset="0"/>
                        </a:rPr>
                        <a:t>02-10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роботи гуртків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3р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2" marR="3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2080" y="182880"/>
            <a:ext cx="1033272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r>
              <a:rPr lang="uk-UA" sz="3200" b="1" dirty="0" smtClean="0"/>
              <a:t> </a:t>
            </a:r>
            <a:r>
              <a:rPr lang="uk-UA" sz="2000" b="1" dirty="0" smtClean="0"/>
              <a:t>Список джерел та літератури:</a:t>
            </a:r>
            <a:endParaRPr lang="ru-RU" sz="2000" b="1" dirty="0" smtClean="0"/>
          </a:p>
          <a:p>
            <a:pPr lvl="0"/>
            <a:r>
              <a:rPr lang="uk-UA" b="1" dirty="0" smtClean="0"/>
              <a:t>Закон України від 24 грудня 1993 року № 3814-ХІІ «Про Національний архівний фонд та архівні установи» (у редакції Закону від 13 грудня 2001 року № 2888-ИІ, зі змінами).</a:t>
            </a:r>
            <a:endParaRPr lang="ru-RU" b="1" dirty="0" smtClean="0"/>
          </a:p>
          <a:p>
            <a:pPr lvl="0"/>
            <a:r>
              <a:rPr lang="uk-UA" b="1" dirty="0" smtClean="0"/>
              <a:t>Постанова Кабінету Міністрів України від 8 серпня 2007 року № 1004 «Про проведення експертизи цінності документів» (зі змінами).</a:t>
            </a:r>
            <a:endParaRPr lang="ru-RU" b="1" dirty="0" smtClean="0"/>
          </a:p>
          <a:p>
            <a:pPr lvl="0"/>
            <a:r>
              <a:rPr lang="uk-UA" b="1" dirty="0" smtClean="0"/>
              <a:t>Постанова Кабінету Міністрів України від 30 листопада 2011 року № 1242 «Про затвердження Типової інструкції з діловодства у центральних органах виконавчої влади, Раді міністрів Автономної Республіки Крим, місцевих органах виконавчої влади».</a:t>
            </a:r>
            <a:endParaRPr lang="ru-RU" b="1" dirty="0" smtClean="0"/>
          </a:p>
          <a:p>
            <a:pPr lvl="0"/>
            <a:r>
              <a:rPr lang="uk-UA" b="1" dirty="0" smtClean="0"/>
              <a:t>Наказ Міністерства юстиції України від 12 квітня 2012 року № 578/5 «Про затвердження Переліку типових документів, що створюються під час діяльності державних органів та органів місцевого самоврядування, інших установ, підприємств та організацій, із зазначенням строків зберігання документів», зареєстрований у Міністерстві юстиції України 17 квітня 2012 року №571/20884.</a:t>
            </a:r>
            <a:endParaRPr lang="ru-RU" b="1" dirty="0" smtClean="0"/>
          </a:p>
          <a:p>
            <a:pPr lvl="0"/>
            <a:r>
              <a:rPr lang="uk-UA" b="1" dirty="0" smtClean="0"/>
              <a:t>Наказ Державного комітету архівів України від 16 березня 2001 року № 16 «Про затвердження Правил роботи архівних підрозділів органів державної влади, місцевого самоврядування, підприємств, установ і організацій» (зі змінами).</a:t>
            </a:r>
            <a:endParaRPr lang="ru-RU" b="1" dirty="0" smtClean="0"/>
          </a:p>
          <a:p>
            <a:r>
              <a:rPr lang="uk-UA" b="1" dirty="0" smtClean="0"/>
              <a:t> Застосування принципів і критеріїв експертизи цінності документів на сучасному етапі: Методичні рекомендації /</a:t>
            </a:r>
            <a:r>
              <a:rPr lang="uk-UA" b="1" dirty="0" err="1" smtClean="0"/>
              <a:t>Держкомархів</a:t>
            </a:r>
            <a:r>
              <a:rPr lang="uk-UA" b="1" dirty="0" smtClean="0"/>
              <a:t> України, УНДІАСД; </a:t>
            </a:r>
            <a:r>
              <a:rPr lang="uk-UA" b="1" dirty="0" err="1" smtClean="0"/>
              <a:t>упоряд</a:t>
            </a:r>
            <a:r>
              <a:rPr lang="uk-UA" b="1" dirty="0" smtClean="0"/>
              <a:t>. Л.В.</a:t>
            </a:r>
            <a:r>
              <a:rPr lang="uk-UA" b="1" dirty="0" err="1" smtClean="0"/>
              <a:t>Андрієвська</a:t>
            </a:r>
            <a:r>
              <a:rPr lang="uk-UA" b="1" dirty="0" smtClean="0"/>
              <a:t>, М.В.Ковтун, К.Т.</a:t>
            </a:r>
            <a:r>
              <a:rPr lang="uk-UA" b="1" dirty="0" err="1" smtClean="0"/>
              <a:t>Селіверстова</a:t>
            </a:r>
            <a:r>
              <a:rPr lang="uk-UA" b="1" dirty="0" smtClean="0"/>
              <a:t>, Н.М.Христова. - К., 2009.-39 с.</a:t>
            </a:r>
            <a:endParaRPr lang="ru-RU" b="1" dirty="0" smtClean="0"/>
          </a:p>
          <a:p>
            <a:pPr lvl="0"/>
            <a:r>
              <a:rPr lang="uk-UA" b="1" dirty="0" err="1" smtClean="0"/>
              <a:t>Сельченкова</a:t>
            </a:r>
            <a:r>
              <a:rPr lang="uk-UA" b="1" dirty="0" smtClean="0"/>
              <a:t> С.В., </a:t>
            </a:r>
            <a:r>
              <a:rPr lang="uk-UA" b="1" dirty="0" err="1" smtClean="0"/>
              <a:t>Селіверстова</a:t>
            </a:r>
            <a:r>
              <a:rPr lang="uk-UA" b="1" dirty="0" smtClean="0"/>
              <a:t> К.Т. Експертиза цінності управлінських документів: історія, теорія, методика: Наук.-метод, посібник / С.В.</a:t>
            </a:r>
            <a:r>
              <a:rPr lang="uk-UA" b="1" dirty="0" err="1" smtClean="0"/>
              <a:t>Сельченкова</a:t>
            </a:r>
            <a:r>
              <a:rPr lang="uk-UA" b="1" dirty="0" smtClean="0"/>
              <a:t>, К.Т.</a:t>
            </a:r>
            <a:r>
              <a:rPr lang="uk-UA" b="1" dirty="0" err="1" smtClean="0"/>
              <a:t>Селіверстова</a:t>
            </a:r>
            <a:r>
              <a:rPr lang="uk-UA" b="1" dirty="0" smtClean="0"/>
              <a:t> ; </a:t>
            </a:r>
            <a:r>
              <a:rPr lang="uk-UA" b="1" dirty="0" err="1" smtClean="0"/>
              <a:t>Укрдержархів</a:t>
            </a:r>
            <a:r>
              <a:rPr lang="uk-UA" b="1" dirty="0" smtClean="0"/>
              <a:t>, УНДІАСД. - К. ; Рівне, 2011. - 170 с.</a:t>
            </a:r>
            <a:endParaRPr lang="ru-RU" b="1" dirty="0" smtClean="0"/>
          </a:p>
          <a:p>
            <a:pPr lvl="0"/>
            <a:endParaRPr lang="uk-UA" sz="3200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0840" y="265176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b="1" dirty="0" smtClean="0">
                <a:solidFill>
                  <a:srgbClr val="002060"/>
                </a:solidFill>
                <a:latin typeface="Bookman Old Style" pitchFamily="18" charset="0"/>
              </a:rPr>
              <a:t>Дякую за увагу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</TotalTime>
  <Words>608</Words>
  <Application>Microsoft Office PowerPoint</Application>
  <PresentationFormat>Произвольный</PresentationFormat>
  <Paragraphs>79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9</cp:revision>
  <dcterms:created xsi:type="dcterms:W3CDTF">2021-07-20T13:09:20Z</dcterms:created>
  <dcterms:modified xsi:type="dcterms:W3CDTF">2023-03-29T09:26:45Z</dcterms:modified>
</cp:coreProperties>
</file>